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80" r:id="rId3"/>
    <p:sldId id="281" r:id="rId4"/>
    <p:sldId id="282" r:id="rId5"/>
    <p:sldId id="283" r:id="rId6"/>
    <p:sldId id="284" r:id="rId7"/>
    <p:sldId id="266" r:id="rId8"/>
    <p:sldId id="267" r:id="rId9"/>
    <p:sldId id="279" r:id="rId10"/>
    <p:sldId id="285" r:id="rId11"/>
    <p:sldId id="287" r:id="rId12"/>
    <p:sldId id="286" r:id="rId13"/>
    <p:sldId id="270" r:id="rId14"/>
    <p:sldId id="268" r:id="rId15"/>
    <p:sldId id="288" r:id="rId16"/>
    <p:sldId id="289" r:id="rId17"/>
    <p:sldId id="271" r:id="rId18"/>
    <p:sldId id="273" r:id="rId19"/>
    <p:sldId id="290" r:id="rId20"/>
    <p:sldId id="274" r:id="rId21"/>
    <p:sldId id="291" r:id="rId22"/>
    <p:sldId id="276" r:id="rId23"/>
    <p:sldId id="292" r:id="rId24"/>
    <p:sldId id="293" r:id="rId25"/>
    <p:sldId id="277" r:id="rId26"/>
    <p:sldId id="294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D2B9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92" autoAdjust="0"/>
    <p:restoredTop sz="94660"/>
  </p:normalViewPr>
  <p:slideViewPr>
    <p:cSldViewPr snapToGrid="0">
      <p:cViewPr varScale="1">
        <p:scale>
          <a:sx n="70" d="100"/>
          <a:sy n="70" d="100"/>
        </p:scale>
        <p:origin x="6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6BA2C-09DD-40DA-A379-A0D7F3F51B85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0F2F8-CBA6-401F-A55F-3CA79FC35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537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6BA2C-09DD-40DA-A379-A0D7F3F51B85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0F2F8-CBA6-401F-A55F-3CA79FC35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979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6BA2C-09DD-40DA-A379-A0D7F3F51B85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0F2F8-CBA6-401F-A55F-3CA79FC35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951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6BA2C-09DD-40DA-A379-A0D7F3F51B85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0F2F8-CBA6-401F-A55F-3CA79FC35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269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6BA2C-09DD-40DA-A379-A0D7F3F51B85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0F2F8-CBA6-401F-A55F-3CA79FC35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210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6BA2C-09DD-40DA-A379-A0D7F3F51B85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0F2F8-CBA6-401F-A55F-3CA79FC35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18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6BA2C-09DD-40DA-A379-A0D7F3F51B85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0F2F8-CBA6-401F-A55F-3CA79FC35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081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6BA2C-09DD-40DA-A379-A0D7F3F51B85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0F2F8-CBA6-401F-A55F-3CA79FC35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689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6BA2C-09DD-40DA-A379-A0D7F3F51B85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0F2F8-CBA6-401F-A55F-3CA79FC35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538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6BA2C-09DD-40DA-A379-A0D7F3F51B85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0F2F8-CBA6-401F-A55F-3CA79FC35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817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6BA2C-09DD-40DA-A379-A0D7F3F51B85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0F2F8-CBA6-401F-A55F-3CA79FC35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911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6BA2C-09DD-40DA-A379-A0D7F3F51B85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0F2F8-CBA6-401F-A55F-3CA79FC35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408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slide" Target="slide16.xml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slide" Target="slide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900751"/>
          </a:xfrm>
        </p:spPr>
        <p:txBody>
          <a:bodyPr>
            <a:noAutofit/>
          </a:bodyPr>
          <a:lstStyle/>
          <a:p>
            <a:r>
              <a:rPr lang="ru-RU" altLang="ru-RU" sz="2000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общеразвивающего вида № 42 ст. Северской МО Северский район</a:t>
            </a:r>
            <a:endParaRPr lang="ru-RU" sz="2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006220"/>
            <a:ext cx="9144000" cy="4851779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ru-RU" sz="4300" b="1" i="1" dirty="0">
                <a:solidFill>
                  <a:prstClr val="black"/>
                </a:solidFill>
                <a:latin typeface="Monotype Corsiva" panose="03010101010201010101" pitchFamily="66" charset="0"/>
              </a:rPr>
              <a:t>Презентация на тему </a:t>
            </a:r>
            <a:r>
              <a:rPr lang="ru-RU" sz="4300" b="1" i="1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«Времена года в А 2 младшей группе</a:t>
            </a:r>
            <a:r>
              <a:rPr lang="ru-RU" sz="4300" b="1" i="1" dirty="0">
                <a:solidFill>
                  <a:prstClr val="black"/>
                </a:solidFill>
                <a:latin typeface="Monotype Corsiva" panose="03010101010201010101" pitchFamily="66" charset="0"/>
              </a:rPr>
              <a:t>»</a:t>
            </a:r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ru-RU" sz="4300" b="1" i="1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Подготовила воспитатель</a:t>
            </a:r>
            <a:endParaRPr lang="ru-RU" sz="4300" b="1" i="1" dirty="0">
              <a:solidFill>
                <a:prstClr val="black"/>
              </a:solidFill>
              <a:latin typeface="Monotype Corsiva" panose="03010101010201010101" pitchFamily="66" charset="0"/>
            </a:endParaRPr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ru-RU" sz="4300" b="1" i="1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Кудинова В.С.</a:t>
            </a:r>
            <a:endParaRPr lang="ru-RU" sz="4300" b="1" i="1" dirty="0">
              <a:solidFill>
                <a:prstClr val="black"/>
              </a:solidFill>
              <a:latin typeface="Monotype Corsiva" panose="03010101010201010101" pitchFamily="66" charset="0"/>
            </a:endParaRPr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endParaRPr lang="ru-RU" b="1" i="1" dirty="0" smtClean="0">
              <a:solidFill>
                <a:prstClr val="black"/>
              </a:solidFill>
              <a:latin typeface="Monotype Corsiva" panose="03010101010201010101" pitchFamily="66" charset="0"/>
            </a:endParaRPr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endParaRPr lang="ru-RU" b="1" i="1" dirty="0">
              <a:solidFill>
                <a:prstClr val="black"/>
              </a:solidFill>
              <a:latin typeface="Monotype Corsiva" panose="03010101010201010101" pitchFamily="66" charset="0"/>
            </a:endParaRPr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endParaRPr lang="ru-RU" b="1" i="1" dirty="0">
              <a:solidFill>
                <a:prstClr val="black"/>
              </a:solidFill>
              <a:latin typeface="Monotype Corsiva" panose="03010101010201010101" pitchFamily="66" charset="0"/>
            </a:endParaRPr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ru-RU" b="1" i="1" dirty="0">
                <a:solidFill>
                  <a:prstClr val="black"/>
                </a:solidFill>
                <a:latin typeface="Monotype Corsiva" panose="03010101010201010101" pitchFamily="66" charset="0"/>
              </a:rPr>
              <a:t>2020 г.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701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2221" y="480916"/>
            <a:ext cx="6096000" cy="49552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Вот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следующее время года.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Но, что бы нам с вами узнать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какое время года ,отгадайте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загадку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Жаркая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стоит погода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Рано солнышко встаёт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Днём и греет, и печёт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Река манит нас прохладой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лес за ягодами надо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007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2830" y="169039"/>
            <a:ext cx="567746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Молодцы!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(перелистывает слайд с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картинками где изображены признаки лета). Ребята, а как вы смогли определить, что это время года Лето?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Дети: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Жарко, можно загорать и купаться, расцветают цветы, в лесу ягоды.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(дополняю ответы детей: ярко светит солнце, жарко, цветут цветы, люди купаются в водоёмах, собираем ягоды и грибы.</a:t>
            </a:r>
          </a:p>
        </p:txBody>
      </p:sp>
    </p:spTree>
    <p:extLst>
      <p:ext uri="{BB962C8B-B14F-4D97-AF65-F5344CB8AC3E}">
        <p14:creationId xmlns:p14="http://schemas.microsoft.com/office/powerpoint/2010/main" val="333481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3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78415">
            <a:off x="282906" y="2627263"/>
            <a:ext cx="1486162" cy="140429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778" y="836023"/>
            <a:ext cx="4365527" cy="46049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59" y="500231"/>
            <a:ext cx="5512101" cy="62501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2" b="17058"/>
          <a:stretch/>
        </p:blipFill>
        <p:spPr>
          <a:xfrm>
            <a:off x="7027190" y="4472411"/>
            <a:ext cx="4716230" cy="22780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021" y="4604369"/>
            <a:ext cx="1107028" cy="10693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2" b="17058"/>
          <a:stretch/>
        </p:blipFill>
        <p:spPr>
          <a:xfrm>
            <a:off x="7027190" y="4472411"/>
            <a:ext cx="4716230" cy="22780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59" y="500231"/>
            <a:ext cx="5512101" cy="62501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237" y="2113569"/>
            <a:ext cx="1128405" cy="10662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072" y="1693657"/>
            <a:ext cx="4365527" cy="46049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6"/>
          <a:stretch/>
        </p:blipFill>
        <p:spPr>
          <a:xfrm>
            <a:off x="83412" y="3996150"/>
            <a:ext cx="1729451" cy="198909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552">
            <a:off x="377056" y="4541932"/>
            <a:ext cx="1263374" cy="122389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6"/>
          <a:stretch/>
        </p:blipFill>
        <p:spPr>
          <a:xfrm>
            <a:off x="119437" y="3961909"/>
            <a:ext cx="1729451" cy="1989098"/>
          </a:xfrm>
          <a:prstGeom prst="rect">
            <a:avLst/>
          </a:prstGeom>
        </p:spPr>
      </p:pic>
      <p:sp>
        <p:nvSpPr>
          <p:cNvPr id="16" name="Управляющая кнопка: в начало 15">
            <a:hlinkClick r:id="rId10" action="ppaction://hlinksldjump" highlightClick="1"/>
          </p:cNvPr>
          <p:cNvSpPr/>
          <p:nvPr/>
        </p:nvSpPr>
        <p:spPr>
          <a:xfrm>
            <a:off x="11705197" y="6548717"/>
            <a:ext cx="495423" cy="309283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73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05455 -0.6273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1" y="-3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04415 -0.3893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1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07407E-6 L 0.07187 0.03912 C 0.08698 0.04815 0.10976 0.05394 0.13333 0.05394 C 0.16028 0.05394 0.18216 0.04815 0.19713 0.03912 L 0.27018 -4.07407E-6 " pathEditMode="relative" rAng="0" ptsTypes="AAAAA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3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0.23567 -0.6395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84" y="-3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64" y="556532"/>
            <a:ext cx="3683726" cy="58185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628" y="556532"/>
            <a:ext cx="3683726" cy="58185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631" y="556532"/>
            <a:ext cx="3683726" cy="581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9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4872" y="825259"/>
            <a:ext cx="991349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мы и прибыли 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следующему времени года,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догадайтесь сами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Собирают урожай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Разноцветный лес красивый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Мокнут скошенные нивы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Тучи по небу гуляют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Птицы к югу улетают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Дети: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Перелистывает слайд с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изображением этого времени года. Дети рассматривают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Хорошо, молодцы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а по каким признакам вы определили, что это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?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Часто идёт дождь, листья на деревьях желтеют и опадают, перелётные птицы улетают в тёплые края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(дополняю) стало прохладнее, часто идут дожди, желтеют и опадают листья, улетают птицы в теплые края, люди убирают урожай с полей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46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1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81029" y="3492040"/>
            <a:ext cx="2685091" cy="27279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3751" y="3686719"/>
            <a:ext cx="2685090" cy="23386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555" y="3700300"/>
            <a:ext cx="2785377" cy="241175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1367" y="97168"/>
            <a:ext cx="1112082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Молодцы. А теперь давайте поиграем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игру «Собери в корзинку»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Все овощи мы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собрали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сложили : 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отлично потрудились. Но пора нам отправляться дальше.</a:t>
            </a:r>
          </a:p>
        </p:txBody>
      </p:sp>
    </p:spTree>
    <p:extLst>
      <p:ext uri="{BB962C8B-B14F-4D97-AF65-F5344CB8AC3E}">
        <p14:creationId xmlns:p14="http://schemas.microsoft.com/office/powerpoint/2010/main" val="40015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3956364" y="1920240"/>
            <a:ext cx="4506686" cy="4937760"/>
            <a:chOff x="3958047" y="1920240"/>
            <a:chExt cx="4506686" cy="493776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8047" y="1920240"/>
              <a:ext cx="4506686" cy="4820194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7131" y="5238195"/>
              <a:ext cx="2677886" cy="1619805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0738">
            <a:off x="9978409" y="127248"/>
            <a:ext cx="2052162" cy="25738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8" y="107932"/>
            <a:ext cx="2160848" cy="22066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4892">
            <a:off x="3033196" y="109628"/>
            <a:ext cx="1762233" cy="23771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4948">
            <a:off x="647108" y="2680516"/>
            <a:ext cx="1404398" cy="26957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873" y="4455000"/>
            <a:ext cx="2101806" cy="21908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559" y="-64569"/>
            <a:ext cx="2019029" cy="198480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0903">
            <a:off x="7858047" y="752133"/>
            <a:ext cx="1825651" cy="233621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669" y="4364635"/>
            <a:ext cx="1824308" cy="225719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617">
            <a:off x="9698754" y="2369178"/>
            <a:ext cx="2287567" cy="2190636"/>
          </a:xfrm>
          <a:prstGeom prst="rect">
            <a:avLst/>
          </a:prstGeom>
        </p:spPr>
      </p:pic>
      <p:sp>
        <p:nvSpPr>
          <p:cNvPr id="18" name="Управляющая кнопка: в начало 17">
            <a:hlinkClick r:id="rId14" action="ppaction://hlinksldjump" highlightClick="1"/>
          </p:cNvPr>
          <p:cNvSpPr/>
          <p:nvPr/>
        </p:nvSpPr>
        <p:spPr>
          <a:xfrm>
            <a:off x="11703723" y="6481482"/>
            <a:ext cx="488277" cy="37651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25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0.325 0.018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11111E-6 L -0.20833 0.273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7" y="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-0.28945 0.1138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79" y="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0.50989 0.5020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95" y="2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07407E-6 L 0.27227 -0.0930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07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-0.29453 -0.3798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7" y="-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882" y="612845"/>
            <a:ext cx="1154242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 время меняю изображения на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соответствующее названию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следующему времени года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(Зима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она называется отгадайте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Снег на полях, лед на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водах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Вьюга гуляет. Когда это бывает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Дети: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Зимой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рассматривают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Хорошо. Но почему вы решили, что это время года зима? По каким признакам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Дети: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Всё покрыто снегом, мороз, холодно, люди одеты в тёплую одежду, зимой можно кататься на санках, на лыжах.</a:t>
            </a:r>
          </a:p>
        </p:txBody>
      </p:sp>
    </p:spTree>
    <p:extLst>
      <p:ext uri="{BB962C8B-B14F-4D97-AF65-F5344CB8AC3E}">
        <p14:creationId xmlns:p14="http://schemas.microsoft.com/office/powerpoint/2010/main" val="103650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41445" y="0"/>
            <a:ext cx="1131399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dirty="0"/>
              <a:t> </a:t>
            </a:r>
            <a:endParaRPr lang="ru-RU" sz="2800" dirty="0" smtClean="0"/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знания детей о последовательности смены времен года, уточнение представления о характерных признаках каждого сезона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-учить соотносить каждое время года с определенным цветом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слуховое внимание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-вызывать живой интерес детей к изменениям, происходящим в природе, воспитывать эстетические чувства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умение сравнивать, обобщать, делать простейшие выводы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-развивать и обогащать словарный запас детей.</a:t>
            </a:r>
          </a:p>
        </p:txBody>
      </p:sp>
    </p:spTree>
    <p:extLst>
      <p:ext uri="{BB962C8B-B14F-4D97-AF65-F5344CB8AC3E}">
        <p14:creationId xmlns:p14="http://schemas.microsoft.com/office/powerpoint/2010/main" val="115941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6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39367"/>
            <a:ext cx="12192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(дополняю) холодно, снег идет, сосульки, все водоемы покрыты льдом, люди катаются на санках, коньках, лыжах, солнце светит но не греет, дети играют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сосульками.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вы ребята хотите поиграть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сосульками?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«Сосульки».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глазомер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 вот ребята на этом и закончилось наше с вами путешествие по временам года.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 мы с вами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вспомним где мы с вами сегодня побывали и что делали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Дети: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 (ответы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путешествовали по временам года (весна, лето, осень, зима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говорили о признаках каждого времени года.</a:t>
            </a:r>
          </a:p>
        </p:txBody>
      </p:sp>
    </p:spTree>
    <p:extLst>
      <p:ext uri="{BB962C8B-B14F-4D97-AF65-F5344CB8AC3E}">
        <p14:creationId xmlns:p14="http://schemas.microsoft.com/office/powerpoint/2010/main" val="34026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24" b="8748"/>
          <a:stretch/>
        </p:blipFill>
        <p:spPr>
          <a:xfrm>
            <a:off x="0" y="0"/>
            <a:ext cx="12192000" cy="36389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3" y="2037257"/>
            <a:ext cx="941721" cy="48843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939" y="2164416"/>
            <a:ext cx="941721" cy="41801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735" y="3471262"/>
            <a:ext cx="941721" cy="32657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843" y="3928188"/>
            <a:ext cx="941721" cy="25238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837" y="4576570"/>
            <a:ext cx="941721" cy="18754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369" y="4254473"/>
            <a:ext cx="941721" cy="12598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19091" y="6552310"/>
            <a:ext cx="521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+mj-lt"/>
              </a:rPr>
              <a:t>Поставить сосульки от самой короткой до длинной</a:t>
            </a:r>
            <a:endParaRPr lang="ru-RU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Управляющая кнопка: в начало 10">
            <a:hlinkClick r:id="rId4" action="ppaction://hlinksldjump" highlightClick="1"/>
          </p:cNvPr>
          <p:cNvSpPr/>
          <p:nvPr/>
        </p:nvSpPr>
        <p:spPr>
          <a:xfrm>
            <a:off x="11698090" y="6578177"/>
            <a:ext cx="493910" cy="279823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6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-0.00741 L -0.6806 -0.313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72" y="-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67 0.07847 L -0.11172 -0.2851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9" y="-1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093 0.02754 L -0.23216 -0.4134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8" y="-2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5 0.00694 L 0.69297 -0.2907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05" y="-1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08 -0.01157 L 0.14779 -0.3696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1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 -0.10972 L 0.225 -0.3597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10159"/>
            <a:ext cx="12306925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мультимедийному способу подачи информации достигаются следующие результаты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-дети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легче усваивают понятия формы, цвета и величины;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-быстрее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возникает умение ориентироваться на плоскости и в пространстве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тренируется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внимания и память;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-раньше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овладевают чтением и письмом;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-активно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пополняется словарный запас;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-развивается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мелкая моторика, формируется тончайшая координация движений глаз.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-уменьшается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время, как простой реакции, так и реакции выбора;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-воспитывается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целеустремлённость и сосредоточенность;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-развивается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воображение и творческие способности;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-развиваются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элементы наглядно-образного и теоретического мышления.</a:t>
            </a:r>
          </a:p>
        </p:txBody>
      </p:sp>
    </p:spTree>
    <p:extLst>
      <p:ext uri="{BB962C8B-B14F-4D97-AF65-F5344CB8AC3E}">
        <p14:creationId xmlns:p14="http://schemas.microsoft.com/office/powerpoint/2010/main" val="161948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823" y="0"/>
            <a:ext cx="1179725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Вывод.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в заключение необходимо отметить, что необходимо вводить современные информационные технологии в систему дидактики детского сада, т.е. стремиться к органическому сочетанию традиционных и компьютерных средств развития личности ребенка. Регулярное использование дидактических электронных пособий, направленного на развитие познавательных математических возможностей и способностей, расширяет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кругозор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дошкольников, способствует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повышает качество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подготовленности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позволяет детям более уверенно ориентироваться в простейших закономерностях окружающей их действительности и активнее использовать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повседневной жизни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673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63782" y="691718"/>
            <a:ext cx="79117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batC" panose="02000505050000020003" pitchFamily="50" charset="-52"/>
              </a:rPr>
              <a:t>В презентации использованы интернет ресурсы-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batC" panose="02000505050000020003" pitchFamily="50" charset="-52"/>
              </a:rPr>
              <a:t>векторный рисунок</a:t>
            </a:r>
            <a:r>
              <a:rPr lang="ru-RU" sz="2400" dirty="0">
                <a:solidFill>
                  <a:srgbClr val="189057"/>
                </a:solidFill>
                <a:latin typeface="ArbatC" panose="02000505050000020003" pitchFamily="50" charset="-52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80605" y="2274837"/>
            <a:ext cx="867373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 smtClean="0">
              <a:solidFill>
                <a:srgbClr val="189057"/>
              </a:solidFill>
              <a:latin typeface="ArbatC" panose="02000505050000020003" pitchFamily="50" charset="-52"/>
            </a:endParaRPr>
          </a:p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batC" panose="02000505050000020003" pitchFamily="50" charset="-52"/>
              </a:rPr>
              <a:t>Презентацию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batC" panose="02000505050000020003" pitchFamily="50" charset="-52"/>
              </a:rPr>
              <a:t>составил </a:t>
            </a:r>
          </a:p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batC" panose="02000505050000020003" pitchFamily="50" charset="-52"/>
              </a:rPr>
              <a:t>воспитатель </a:t>
            </a:r>
          </a:p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batC" panose="02000505050000020003" pitchFamily="50" charset="-52"/>
              </a:rPr>
              <a:t>Кудинова Валентина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batC" panose="02000505050000020003" pitchFamily="50" charset="-52"/>
              </a:rPr>
              <a:t>С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batC" panose="02000505050000020003" pitchFamily="50" charset="-52"/>
              </a:rPr>
              <a:t>ергеевна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ArbatC" panose="02000505050000020003" pitchFamily="50" charset="-52"/>
            </a:endParaRPr>
          </a:p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batC" panose="02000505050000020003" pitchFamily="50" charset="-52"/>
              </a:rPr>
              <a:t>МБДОУ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batC" panose="02000505050000020003" pitchFamily="50" charset="-52"/>
              </a:rPr>
              <a:t>ДС ОВ № 42</a:t>
            </a:r>
          </a:p>
          <a:p>
            <a:pPr algn="ctr"/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ArbatC" panose="02000505050000020003" pitchFamily="50" charset="-52"/>
            </a:endParaRPr>
          </a:p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batC" panose="02000505050000020003" pitchFamily="50" charset="-52"/>
              </a:rPr>
              <a:t>с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batC" panose="02000505050000020003" pitchFamily="50" charset="-52"/>
              </a:rPr>
              <a:t>т. Северская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ArbatC" panose="02000505050000020003" pitchFamily="50" charset="-52"/>
            </a:endParaRPr>
          </a:p>
          <a:p>
            <a:pPr algn="ctr"/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ArbatC" panose="02000505050000020003" pitchFamily="50" charset="-52"/>
            </a:endParaRPr>
          </a:p>
          <a:p>
            <a:pPr algn="ctr"/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ArbatC" panose="02000505050000020003" pitchFamily="50" charset="-52"/>
            </a:endParaRPr>
          </a:p>
          <a:p>
            <a:pPr algn="ctr"/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ArbatC" panose="02000505050000020003" pitchFamily="50" charset="-52"/>
            </a:endParaRPr>
          </a:p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batC" panose="02000505050000020003" pitchFamily="50" charset="-52"/>
              </a:rPr>
              <a:t>2020 год</a:t>
            </a:r>
          </a:p>
        </p:txBody>
      </p:sp>
    </p:spTree>
    <p:extLst>
      <p:ext uri="{BB962C8B-B14F-4D97-AF65-F5344CB8AC3E}">
        <p14:creationId xmlns:p14="http://schemas.microsoft.com/office/powerpoint/2010/main" val="275874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2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46162" y="1668271"/>
            <a:ext cx="1091820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различать признаки времен года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 помощью иллюстраций показать красоту различий времен года, сезонных изменений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мышление и внимание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закономерность наступления каждого времени года (поочередность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связная речь.</a:t>
            </a:r>
          </a:p>
        </p:txBody>
      </p:sp>
    </p:spTree>
    <p:extLst>
      <p:ext uri="{BB962C8B-B14F-4D97-AF65-F5344CB8AC3E}">
        <p14:creationId xmlns:p14="http://schemas.microsoft.com/office/powerpoint/2010/main" val="74708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2136" y="927248"/>
            <a:ext cx="1170978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Ход занятия: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заходит в группу под музыку (звуки природы).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 ребята. А вы любите путешествовать?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Да! Любим.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Тогда сегодня на занятии мы будем путешественниками, а путешествовать мы с вами будем по временам года.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с вами вспомним какие времена года вы знаете?</a:t>
            </a:r>
          </a:p>
        </p:txBody>
      </p:sp>
    </p:spTree>
    <p:extLst>
      <p:ext uri="{BB962C8B-B14F-4D97-AF65-F5344CB8AC3E}">
        <p14:creationId xmlns:p14="http://schemas.microsoft.com/office/powerpoint/2010/main" val="89007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6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3163" y="400547"/>
            <a:ext cx="9030269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Дети: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Зима, лето, осень, весна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Молодцы! Вы вспомнили все времена года. Тогда мы с вами сейчас отправимся в путешествие, чтобы поближе познакомиться с каждым временем года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Ну, вот мы с вами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сейчас познакомимся с первым временем года.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я вам загадаю загадку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вам нужно будет ее отгадать и мы узнаем, как же называется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наше первое время года.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Готовы? Тогда слушайте внимательно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Ручейки бегут быстрее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Светит солнышко теплее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Баба снежная грустна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гости к нам пришла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Дети: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Правильно, Весна!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(перелистывает слайд).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Рассматриваем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как вы догадались? Какие ещё приметы весны вы знаете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Дети: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Растаял снег, распускаются зелёные листочки, возвращаются с юга перелётные птицы. Медведь выходит из спячки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появляются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цветы: подснежники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мы с вами и поговорили о признаках Весны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с вами поиграем в игру «Собери кортику»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00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9497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803" y="101720"/>
            <a:ext cx="4590196" cy="59109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24633" cy="694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5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Таблица 1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555080458"/>
              </p:ext>
            </p:extLst>
          </p:nvPr>
        </p:nvGraphicFramePr>
        <p:xfrm>
          <a:off x="1128899" y="208633"/>
          <a:ext cx="4982757" cy="64169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82757">
                  <a:extLst>
                    <a:ext uri="{9D8B030D-6E8A-4147-A177-3AD203B41FA5}">
                      <a16:colId xmlns:a16="http://schemas.microsoft.com/office/drawing/2014/main" val="810143447"/>
                    </a:ext>
                  </a:extLst>
                </a:gridCol>
              </a:tblGrid>
              <a:tr h="1283389">
                <a:tc>
                  <a:txBody>
                    <a:bodyPr/>
                    <a:lstStyle/>
                    <a:p>
                      <a:pPr algn="ctr"/>
                      <a:r>
                        <a:rPr lang="ru-RU" sz="4400" dirty="0" smtClean="0">
                          <a:latin typeface="Anime Ace v3" panose="02050604050505020204" pitchFamily="18" charset="0"/>
                        </a:rPr>
                        <a:t>5</a:t>
                      </a:r>
                      <a:endParaRPr lang="ru-RU" sz="4400" dirty="0">
                        <a:latin typeface="Anime Ace v3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50913889"/>
                  </a:ext>
                </a:extLst>
              </a:tr>
              <a:tr h="1283389">
                <a:tc>
                  <a:txBody>
                    <a:bodyPr/>
                    <a:lstStyle/>
                    <a:p>
                      <a:pPr algn="ctr"/>
                      <a:r>
                        <a:rPr lang="ru-RU" sz="4400" dirty="0" smtClean="0">
                          <a:latin typeface="Anime Ace v3" panose="02050604050505020204" pitchFamily="18" charset="0"/>
                        </a:rPr>
                        <a:t>4</a:t>
                      </a:r>
                      <a:endParaRPr lang="ru-RU" sz="4400" dirty="0">
                        <a:latin typeface="Anime Ace v3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7549419"/>
                  </a:ext>
                </a:extLst>
              </a:tr>
              <a:tr h="1283389">
                <a:tc>
                  <a:txBody>
                    <a:bodyPr/>
                    <a:lstStyle/>
                    <a:p>
                      <a:pPr algn="ctr"/>
                      <a:r>
                        <a:rPr lang="ru-RU" sz="4400" dirty="0" smtClean="0">
                          <a:latin typeface="Anime Ace v3" panose="02050604050505020204" pitchFamily="18" charset="0"/>
                        </a:rPr>
                        <a:t>3</a:t>
                      </a:r>
                      <a:endParaRPr lang="ru-RU" sz="4400" dirty="0">
                        <a:latin typeface="Anime Ace v3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1735070"/>
                  </a:ext>
                </a:extLst>
              </a:tr>
              <a:tr h="1283389">
                <a:tc>
                  <a:txBody>
                    <a:bodyPr/>
                    <a:lstStyle/>
                    <a:p>
                      <a:pPr algn="ctr"/>
                      <a:r>
                        <a:rPr lang="ru-RU" sz="4400" dirty="0" smtClean="0">
                          <a:latin typeface="Anime Ace v3" panose="02050604050505020204" pitchFamily="18" charset="0"/>
                        </a:rPr>
                        <a:t>2</a:t>
                      </a:r>
                      <a:endParaRPr lang="ru-RU" sz="4400" dirty="0">
                        <a:latin typeface="Anime Ace v3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3345038"/>
                  </a:ext>
                </a:extLst>
              </a:tr>
              <a:tr h="12833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0" dirty="0" smtClean="0">
                          <a:latin typeface="Anime Ace v3" panose="02050604050505020204" pitchFamily="18" charset="0"/>
                        </a:rPr>
                        <a:t>1</a:t>
                      </a:r>
                    </a:p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1764820"/>
                  </a:ext>
                </a:extLst>
              </a:tr>
            </a:tbl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5"/>
          <a:stretch/>
        </p:blipFill>
        <p:spPr>
          <a:xfrm>
            <a:off x="6733226" y="1423650"/>
            <a:ext cx="4982760" cy="128324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"/>
          <a:stretch/>
        </p:blipFill>
        <p:spPr>
          <a:xfrm>
            <a:off x="6830418" y="5161502"/>
            <a:ext cx="4982757" cy="12832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"/>
          <a:stretch/>
        </p:blipFill>
        <p:spPr>
          <a:xfrm>
            <a:off x="6830415" y="3874777"/>
            <a:ext cx="4982756" cy="12932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"/>
          <a:stretch/>
        </p:blipFill>
        <p:spPr>
          <a:xfrm>
            <a:off x="6830418" y="2643448"/>
            <a:ext cx="4982761" cy="12640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411" y="149979"/>
            <a:ext cx="4982760" cy="1254036"/>
          </a:xfrm>
          <a:prstGeom prst="rect">
            <a:avLst/>
          </a:prstGeom>
        </p:spPr>
      </p:pic>
      <p:sp>
        <p:nvSpPr>
          <p:cNvPr id="18" name="Управляющая кнопка: в начало 17">
            <a:hlinkClick r:id="rId8" action="ppaction://hlinksldjump" highlightClick="1"/>
          </p:cNvPr>
          <p:cNvSpPr/>
          <p:nvPr/>
        </p:nvSpPr>
        <p:spPr>
          <a:xfrm>
            <a:off x="11813178" y="6317858"/>
            <a:ext cx="378822" cy="4802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69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8 0.02524 L -0.46679 0.7465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86" y="3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-0.46797 0.2090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98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-0.46458 -0.3486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29" y="-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47135 -0.346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68" y="-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43 -0.18889 L -0.47018 -0.1666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37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88219"/>
            <a:ext cx="3267855" cy="2068642"/>
          </a:xfrm>
        </p:spPr>
        <p:txBody>
          <a:bodyPr>
            <a:no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Весна, весна красная,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Пришла весна ясная!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Птицы громко поют —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 спать не дают.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Пчелы гудят –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поле летят.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поля идут –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Медок несут.</a:t>
            </a: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731" y="0"/>
            <a:ext cx="5982269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300583"/>
            <a:ext cx="8418538" cy="1687636"/>
          </a:xfrm>
        </p:spPr>
        <p:txBody>
          <a:bodyPr>
            <a:noAutofit/>
          </a:bodyPr>
          <a:lstStyle/>
          <a:p>
            <a:r>
              <a:rPr lang="ru-RU" sz="6000" dirty="0" err="1" smtClean="0"/>
              <a:t>Потешки</a:t>
            </a:r>
            <a:r>
              <a:rPr lang="ru-RU" sz="6000" dirty="0" smtClean="0"/>
              <a:t> и загадки </a:t>
            </a:r>
          </a:p>
          <a:p>
            <a:r>
              <a:rPr lang="ru-RU" sz="6000" dirty="0" smtClean="0"/>
              <a:t>         про весну</a:t>
            </a:r>
            <a:endParaRPr lang="ru-RU" sz="6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16714" y="2617877"/>
            <a:ext cx="291964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Пришла весна,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Пришла красна,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Принесла ржаной колосок,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Овсяной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снопок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урожай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 край.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945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</TotalTime>
  <Words>1092</Words>
  <Application>Microsoft Office PowerPoint</Application>
  <PresentationFormat>Широкоэкранный</PresentationFormat>
  <Paragraphs>130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Anime Ace v3</vt:lpstr>
      <vt:lpstr>ArbatC</vt:lpstr>
      <vt:lpstr>Arial</vt:lpstr>
      <vt:lpstr>Calibri</vt:lpstr>
      <vt:lpstr>Calibri Light</vt:lpstr>
      <vt:lpstr>Monotype Corsiva</vt:lpstr>
      <vt:lpstr>Times New Roman</vt:lpstr>
      <vt:lpstr>Тема Office</vt:lpstr>
      <vt:lpstr>Муниципальное бюджетное дошкольное образовательное учреждение детский сад общеразвивающего вида № 42 ст. Северской МО Северский район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Весна, весна красная,  Пришла весна ясная! Птицы громко поют — Долго спать не дают. Пчелы гудят – В поле летят. С поля идут – Медок несут.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зуева</dc:creator>
  <cp:lastModifiedBy>Lenovo</cp:lastModifiedBy>
  <cp:revision>61</cp:revision>
  <dcterms:created xsi:type="dcterms:W3CDTF">2020-04-19T08:39:28Z</dcterms:created>
  <dcterms:modified xsi:type="dcterms:W3CDTF">2020-10-12T06:12:58Z</dcterms:modified>
</cp:coreProperties>
</file>